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6" r:id="rId5"/>
    <p:sldId id="287" r:id="rId6"/>
    <p:sldId id="288" r:id="rId7"/>
    <p:sldId id="289" r:id="rId8"/>
    <p:sldId id="260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62" r:id="rId17"/>
    <p:sldId id="263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8109-7CF3-4387-A615-988255D035D5}" type="datetimeFigureOut">
              <a:rPr lang="pt-BR" smtClean="0"/>
              <a:pPr/>
              <a:t>7/7/2011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0D2D-5954-498D-BC05-77C1D04E3DB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8109-7CF3-4387-A615-988255D035D5}" type="datetimeFigureOut">
              <a:rPr lang="pt-BR" smtClean="0"/>
              <a:pPr/>
              <a:t>7/7/2011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0D2D-5954-498D-BC05-77C1D04E3DB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8109-7CF3-4387-A615-988255D035D5}" type="datetimeFigureOut">
              <a:rPr lang="pt-BR" smtClean="0"/>
              <a:pPr/>
              <a:t>7/7/2011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0D2D-5954-498D-BC05-77C1D04E3DB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8109-7CF3-4387-A615-988255D035D5}" type="datetimeFigureOut">
              <a:rPr lang="pt-BR" smtClean="0"/>
              <a:pPr/>
              <a:t>7/7/2011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0D2D-5954-498D-BC05-77C1D04E3DB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8109-7CF3-4387-A615-988255D035D5}" type="datetimeFigureOut">
              <a:rPr lang="pt-BR" smtClean="0"/>
              <a:pPr/>
              <a:t>7/7/2011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0D2D-5954-498D-BC05-77C1D04E3DB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8109-7CF3-4387-A615-988255D035D5}" type="datetimeFigureOut">
              <a:rPr lang="pt-BR" smtClean="0"/>
              <a:pPr/>
              <a:t>7/7/2011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0D2D-5954-498D-BC05-77C1D04E3DB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8109-7CF3-4387-A615-988255D035D5}" type="datetimeFigureOut">
              <a:rPr lang="pt-BR" smtClean="0"/>
              <a:pPr/>
              <a:t>7/7/2011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0D2D-5954-498D-BC05-77C1D04E3DB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8109-7CF3-4387-A615-988255D035D5}" type="datetimeFigureOut">
              <a:rPr lang="pt-BR" smtClean="0"/>
              <a:pPr/>
              <a:t>7/7/2011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0D2D-5954-498D-BC05-77C1D04E3DB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8109-7CF3-4387-A615-988255D035D5}" type="datetimeFigureOut">
              <a:rPr lang="pt-BR" smtClean="0"/>
              <a:pPr/>
              <a:t>7/7/2011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0D2D-5954-498D-BC05-77C1D04E3DB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8109-7CF3-4387-A615-988255D035D5}" type="datetimeFigureOut">
              <a:rPr lang="pt-BR" smtClean="0"/>
              <a:pPr/>
              <a:t>7/7/2011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0D2D-5954-498D-BC05-77C1D04E3DB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B8109-7CF3-4387-A615-988255D035D5}" type="datetimeFigureOut">
              <a:rPr lang="pt-BR" smtClean="0"/>
              <a:pPr/>
              <a:t>7/7/2011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0D2D-5954-498D-BC05-77C1D04E3DB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B8109-7CF3-4387-A615-988255D035D5}" type="datetimeFigureOut">
              <a:rPr lang="pt-BR" smtClean="0"/>
              <a:pPr/>
              <a:t>7/7/2011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50D2D-5954-498D-BC05-77C1D04E3DB1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28662" y="2857472"/>
            <a:ext cx="7858180" cy="4000528"/>
          </a:xfrm>
        </p:spPr>
        <p:txBody>
          <a:bodyPr>
            <a:noAutofit/>
          </a:bodyPr>
          <a:lstStyle/>
          <a:p>
            <a:pPr algn="l"/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Curso:Licenciatura </a:t>
            </a:r>
            <a: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 Matemática</a:t>
            </a:r>
            <a:b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Disciplina: Psicologia da Aprendizagem</a:t>
            </a:r>
            <a:b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Docente: </a:t>
            </a:r>
            <a:r>
              <a:rPr lang="pt-BR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Edivaneide</a:t>
            </a:r>
            <a: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Equipe:  José Firmino</a:t>
            </a:r>
            <a:b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João Bonifácio</a:t>
            </a:r>
            <a:b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pt-BR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Neuziene</a:t>
            </a:r>
            <a: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Garcia</a:t>
            </a:r>
            <a:b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Olivia Sobreira</a:t>
            </a:r>
            <a:b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Patrícia Conrado  </a:t>
            </a:r>
            <a:br>
              <a:rPr lang="pt-BR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D:\Licenciatura em Matemática 1.º Período\Outros\IFPB cabeçalh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000108"/>
            <a:ext cx="2857520" cy="19128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8458200" cy="1428759"/>
          </a:xfrm>
        </p:spPr>
        <p:txBody>
          <a:bodyPr/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MEDIAÇÃO SIMBÓLICA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24" y="1928802"/>
            <a:ext cx="8072494" cy="4643470"/>
          </a:xfrm>
        </p:spPr>
        <p:txBody>
          <a:bodyPr/>
          <a:lstStyle/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Vygotsky enfatizou que as interações sociais são mediadas por meios auxiliares. </a:t>
            </a:r>
          </a:p>
          <a:p>
            <a:pPr algn="just">
              <a:lnSpc>
                <a:spcPct val="90000"/>
              </a:lnSpc>
            </a:pPr>
            <a:endParaRPr lang="pt-BR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ser humano utiliza símbolos e instrumentos culturais para mediar sua interação com os outros e com o meio ambiente </a:t>
            </a:r>
          </a:p>
          <a:p>
            <a:pPr algn="just">
              <a:buFont typeface="Arial" pitchFamily="34" charset="0"/>
              <a:buChar char="•"/>
            </a:pPr>
            <a:endParaRPr lang="pt-BR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pt-BR" b="1" dirty="0" smtClean="0">
              <a:solidFill>
                <a:srgbClr val="003300"/>
              </a:solidFill>
            </a:endParaRPr>
          </a:p>
          <a:p>
            <a:endParaRPr lang="pt-BR" b="1" dirty="0" smtClean="0">
              <a:solidFill>
                <a:srgbClr val="003300"/>
              </a:solidFill>
            </a:endParaRP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785786" y="214290"/>
            <a:ext cx="40005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VYGOTSKY E A EDUCAÇÃO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8458200" cy="1428759"/>
          </a:xfrm>
        </p:spPr>
        <p:txBody>
          <a:bodyPr/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LINGUAGEM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24" y="1928802"/>
            <a:ext cx="8072494" cy="4643470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linguagem permite uma compreensão do evento mesmo sem ter presenciado;</a:t>
            </a:r>
          </a:p>
          <a:p>
            <a:pPr algn="just"/>
            <a:endParaRPr lang="pt-BR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 sistemas simbólicos, especialmente a linguagem, funcionam como elementos mediadores que permitem a comunicação entre os indivíduos. </a:t>
            </a:r>
          </a:p>
          <a:p>
            <a:pPr algn="just">
              <a:buFont typeface="Arial" pitchFamily="34" charset="0"/>
              <a:buChar char="•"/>
            </a:pPr>
            <a:endParaRPr lang="pt-BR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pt-BR" b="1" dirty="0" smtClean="0">
              <a:solidFill>
                <a:srgbClr val="003300"/>
              </a:solidFill>
            </a:endParaRP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785786" y="214290"/>
            <a:ext cx="40005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VYGOTSKY E A EDUCAÇÃO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8458200" cy="1428759"/>
          </a:xfrm>
        </p:spPr>
        <p:txBody>
          <a:bodyPr/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PENSAMENTO E LINGUAGEM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24" y="1928802"/>
            <a:ext cx="8072494" cy="4643470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Pensamento e linguagem se encontram e dão origem ao modo de funcionamento psicológico mais sofisticado;</a:t>
            </a:r>
          </a:p>
          <a:p>
            <a:pPr algn="just"/>
            <a:endParaRPr lang="pt-BR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criança aprende a usar a linguagem como instrumento do pensamento e como meio de comunicação.</a:t>
            </a:r>
          </a:p>
          <a:p>
            <a:pPr algn="just">
              <a:buFont typeface="Arial" pitchFamily="34" charset="0"/>
              <a:buChar char="•"/>
            </a:pPr>
            <a:endParaRPr lang="pt-BR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pt-BR" b="1" dirty="0" smtClean="0">
              <a:solidFill>
                <a:srgbClr val="003300"/>
              </a:solidFill>
            </a:endParaRP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785786" y="214290"/>
            <a:ext cx="40005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VYGOTSKY E A EDUCAÇÃO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8458200" cy="1428759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NÍVEIS DE DESENVOLVIMENTO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24" y="2357430"/>
            <a:ext cx="8072494" cy="421484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pt-BR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Desenvolvimento real ou afetivo;</a:t>
            </a:r>
          </a:p>
          <a:p>
            <a:endParaRPr lang="pt-BR" sz="4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Desenvolvimento potencial ou proximal.</a:t>
            </a:r>
          </a:p>
          <a:p>
            <a:pPr algn="just"/>
            <a:endParaRPr lang="pt-BR" sz="4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pt-BR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pt-BR" b="1" dirty="0" smtClean="0">
              <a:solidFill>
                <a:srgbClr val="003300"/>
              </a:solidFill>
            </a:endParaRP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785786" y="214290"/>
            <a:ext cx="40005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VYGOTSKY E A EDUCAÇÃO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8458200" cy="1428759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ZONA DE DESENVOLVIMENTO PROXIMAL</a:t>
            </a:r>
            <a:endParaRPr lang="pt-B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24" y="2214554"/>
            <a:ext cx="8072494" cy="4357718"/>
          </a:xfrm>
        </p:spPr>
        <p:txBody>
          <a:bodyPr>
            <a:normAutofit lnSpcReduction="10000"/>
          </a:bodyPr>
          <a:lstStyle/>
          <a:p>
            <a:pPr algn="just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“O que está na zona de desenvolvimento proximal em um determinado estágio é apropriado e se move, atualizando-se, para o nível de desenvolvimento de um segundo estágio. Em outras palavras, o que a criança é capaz de fazer em colaboração hoje, será capaz de fazer sozinha amanhã” (</a:t>
            </a:r>
            <a:r>
              <a:rPr lang="pt-B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Vygotsky</a:t>
            </a: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1987, p. 211).</a:t>
            </a:r>
          </a:p>
          <a:p>
            <a:pPr algn="just">
              <a:buFont typeface="Arial" pitchFamily="34" charset="0"/>
              <a:buChar char="•"/>
            </a:pPr>
            <a:endParaRPr lang="pt-BR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pt-BR" b="1" dirty="0" smtClean="0">
              <a:solidFill>
                <a:srgbClr val="003300"/>
              </a:solidFill>
            </a:endParaRP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785786" y="214290"/>
            <a:ext cx="40005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VYGOTSKY E A EDUCAÇÃO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8458200" cy="1428759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QUATRO ESTÁGIOS DA ZONA DE DESENVOLVIMENTO PROXIMAL</a:t>
            </a:r>
            <a:endParaRPr lang="pt-BR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24" y="2214554"/>
            <a:ext cx="8072494" cy="435771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desempenho é assistido por indivíduos mais capazes;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endParaRPr lang="pt-BR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desempenho é auto-assistido;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endParaRPr lang="pt-BR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desempenho é desenvolvido, automatizado e fossilizado;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endParaRPr lang="pt-BR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pt-B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desautomatização</a:t>
            </a:r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do desempenho conduz a um retorno à zona de desenvolvimento proximal. </a:t>
            </a:r>
          </a:p>
          <a:p>
            <a:pPr algn="just">
              <a:buFont typeface="Arial" pitchFamily="34" charset="0"/>
              <a:buChar char="•"/>
            </a:pPr>
            <a:endParaRPr lang="pt-BR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pt-BR" b="1" dirty="0" smtClean="0">
              <a:solidFill>
                <a:srgbClr val="003300"/>
              </a:solidFill>
            </a:endParaRP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785786" y="214290"/>
            <a:ext cx="40005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VYGOTSKY E A EDUCAÇÃO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3074" name="Picture 2" descr="D:\Licenciatura em Matemática 1.º Período\Psicologia da Aprendizagem\Vigotsky\image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9050"/>
            <a:ext cx="9163051" cy="6877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0100" y="1714488"/>
            <a:ext cx="7858180" cy="3924312"/>
          </a:xfrm>
        </p:spPr>
        <p:txBody>
          <a:bodyPr>
            <a:noAutofit/>
          </a:bodyPr>
          <a:lstStyle/>
          <a:p>
            <a:r>
              <a:rPr lang="pt-BR" sz="4000" b="1" dirty="0" smtClean="0">
                <a:solidFill>
                  <a:srgbClr val="003300"/>
                </a:solidFill>
                <a:latin typeface="Courier New" pitchFamily="49" charset="0"/>
              </a:rPr>
              <a:t>"Uma palavra que não representa uma idéia é uma coisa morta, da mesma forma que uma idéia não incorporada em palavras não passa de uma sombra."(</a:t>
            </a:r>
            <a:r>
              <a:rPr lang="pt-BR" sz="4000" b="1" dirty="0" err="1" smtClean="0">
                <a:solidFill>
                  <a:srgbClr val="003300"/>
                </a:solidFill>
                <a:latin typeface="Courier New" pitchFamily="49" charset="0"/>
              </a:rPr>
              <a:t>Vygotsky</a:t>
            </a:r>
            <a:r>
              <a:rPr lang="pt-BR" sz="4000" b="1" dirty="0" smtClean="0">
                <a:solidFill>
                  <a:srgbClr val="003300"/>
                </a:solidFill>
                <a:latin typeface="Courier New" pitchFamily="49" charset="0"/>
              </a:rPr>
              <a:t>) </a:t>
            </a:r>
            <a:endParaRPr lang="pt-BR" sz="4000" b="1" dirty="0">
              <a:solidFill>
                <a:srgbClr val="0033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8172480" cy="2928957"/>
          </a:xfrm>
        </p:spPr>
        <p:txBody>
          <a:bodyPr>
            <a:normAutofit/>
          </a:bodyPr>
          <a:lstStyle/>
          <a:p>
            <a:r>
              <a:rPr lang="pt-B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Vygotsky</a:t>
            </a: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 suas contribuições - ensino como processo social</a:t>
            </a:r>
            <a:b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8243918" cy="1285883"/>
          </a:xfrm>
        </p:spPr>
        <p:txBody>
          <a:bodyPr>
            <a:normAutofit/>
          </a:bodyPr>
          <a:lstStyle/>
          <a:p>
            <a:r>
              <a:rPr lang="pt-BR" b="1" dirty="0" smtClean="0"/>
              <a:t>  LEV SEMJONOVITSCH VYGOTSKY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4348" y="2285992"/>
            <a:ext cx="4714908" cy="4214842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pt-PT" b="1" dirty="0" smtClean="0">
                <a:solidFill>
                  <a:schemeClr val="tx1"/>
                </a:solidFill>
              </a:rPr>
              <a:t> </a:t>
            </a:r>
            <a:r>
              <a:rPr lang="pt-B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Lev</a:t>
            </a: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S. </a:t>
            </a:r>
            <a:r>
              <a:rPr lang="pt-B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Vygotsky</a:t>
            </a: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(1896-1934) , professor e pesquisador foi contemporâneo de Piaget </a:t>
            </a:r>
            <a:r>
              <a:rPr lang="pt-PT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Nasceu em 17 de novembro de 1896 em Orsha –</a:t>
            </a:r>
            <a:r>
              <a:rPr lang="pt-P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Bielo-Rússia.</a:t>
            </a:r>
          </a:p>
          <a:p>
            <a:pPr algn="just">
              <a:buFont typeface="Arial" pitchFamily="34" charset="0"/>
              <a:buChar char="•"/>
            </a:pPr>
            <a:endParaRPr lang="pt-BR" b="1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pt-BR" b="1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pt-BR" b="1" dirty="0">
              <a:solidFill>
                <a:schemeClr val="tx1"/>
              </a:solidFill>
            </a:endParaRPr>
          </a:p>
          <a:p>
            <a:pPr algn="just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42910" y="142852"/>
            <a:ext cx="22145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pt-BR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Biografia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D:\Licenciatura em Matemática 1.º Período\Psicologia da Aprendizagem\Vigotsky\69c4c_Lev_Vygotsky_3616863421_7c3ebd874a_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143116"/>
            <a:ext cx="3214710" cy="44387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8243918" cy="1285883"/>
          </a:xfrm>
        </p:spPr>
        <p:txBody>
          <a:bodyPr>
            <a:normAutofit/>
          </a:bodyPr>
          <a:lstStyle/>
          <a:p>
            <a:r>
              <a:rPr lang="pt-BR" b="1" dirty="0" smtClean="0"/>
              <a:t>  LEV SEMJONOVITSCH VYGOTSKY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4348" y="2071678"/>
            <a:ext cx="8143932" cy="4572032"/>
          </a:xfrm>
        </p:spPr>
        <p:txBody>
          <a:bodyPr>
            <a:normAutofit fontScale="92500"/>
          </a:bodyPr>
          <a:lstStyle/>
          <a:p>
            <a:pPr algn="just">
              <a:buFont typeface="Arial" pitchFamily="34" charset="0"/>
              <a:buChar char="•"/>
            </a:pPr>
            <a:r>
              <a:rPr lang="pt-PT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Sua educação, até os 15 anos, processou-se totalmente em casa, através de tutores particulares – era um estudante dedicado e ávido por informações. </a:t>
            </a:r>
          </a:p>
          <a:p>
            <a:pPr algn="just">
              <a:buFont typeface="Arial" pitchFamily="34" charset="0"/>
              <a:buChar char="•"/>
            </a:pPr>
            <a:endParaRPr lang="pt-PT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PT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Gostava de literatura, e assuntos relacionados às artes em geral.</a:t>
            </a:r>
          </a:p>
          <a:p>
            <a:pPr algn="just">
              <a:buFont typeface="Arial" pitchFamily="34" charset="0"/>
              <a:buChar char="•"/>
            </a:pPr>
            <a:endParaRPr lang="pt-PT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PT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Aos 17 anos completou o curso secundário – recebeu medalha de ouro por seu desempenho.</a:t>
            </a:r>
          </a:p>
          <a:p>
            <a:pPr algn="just">
              <a:buFont typeface="Arial" pitchFamily="34" charset="0"/>
              <a:buChar char="•"/>
            </a:pPr>
            <a:endParaRPr lang="pt-PT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pt-PT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pt-PT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pt-BR" b="1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pt-BR" b="1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pt-BR" b="1" dirty="0">
              <a:solidFill>
                <a:schemeClr val="tx1"/>
              </a:solidFill>
            </a:endParaRPr>
          </a:p>
          <a:p>
            <a:pPr algn="just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42910" y="142852"/>
            <a:ext cx="22145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pt-BR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Biografia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8243918" cy="1285883"/>
          </a:xfrm>
        </p:spPr>
        <p:txBody>
          <a:bodyPr>
            <a:normAutofit/>
          </a:bodyPr>
          <a:lstStyle/>
          <a:p>
            <a:r>
              <a:rPr lang="pt-BR" b="1" dirty="0" smtClean="0"/>
              <a:t>  LEV SEMJONOVITSCH VYGOTSKY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4348" y="2071678"/>
            <a:ext cx="8143932" cy="4572032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Formou-se em direito em 1917;</a:t>
            </a:r>
          </a:p>
          <a:p>
            <a:pPr algn="just">
              <a:buFont typeface="Arial" pitchFamily="34" charset="0"/>
              <a:buChar char="•"/>
            </a:pPr>
            <a:endParaRPr lang="pt-BR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Além do alemão e do russo, </a:t>
            </a:r>
            <a:r>
              <a:rPr lang="pt-B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Vygotsky</a:t>
            </a: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lia e escrevia em hebraico, francês e inglês e aprendeu latim e grego;</a:t>
            </a:r>
          </a:p>
          <a:p>
            <a:pPr algn="just"/>
            <a:endParaRPr lang="pt-BR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1917 a 1923 lecionou literatura e psicologia;</a:t>
            </a:r>
            <a:endParaRPr lang="pt-BR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pt-PT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pt-PT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pt-PT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pt-BR" b="1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pt-BR" b="1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pt-BR" b="1" dirty="0">
              <a:solidFill>
                <a:schemeClr val="tx1"/>
              </a:solidFill>
            </a:endParaRPr>
          </a:p>
          <a:p>
            <a:pPr algn="just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42910" y="142852"/>
            <a:ext cx="22145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pt-BR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Biografia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8243918" cy="1285883"/>
          </a:xfrm>
        </p:spPr>
        <p:txBody>
          <a:bodyPr>
            <a:normAutofit/>
          </a:bodyPr>
          <a:lstStyle/>
          <a:p>
            <a:r>
              <a:rPr lang="pt-BR" b="1" dirty="0" smtClean="0"/>
              <a:t>  LEV SEMJONOVITSCH VYGOTSKY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4348" y="2071678"/>
            <a:ext cx="8143932" cy="4572032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B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 1920 adquire tuberculose;</a:t>
            </a:r>
          </a:p>
          <a:p>
            <a:pPr algn="just">
              <a:buFont typeface="Arial" pitchFamily="34" charset="0"/>
              <a:buChar char="•"/>
            </a:pPr>
            <a:endParaRPr lang="pt-BR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PT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Morreu 11 de junho de 1934 – Moscou.</a:t>
            </a:r>
          </a:p>
          <a:p>
            <a:pPr algn="just">
              <a:buFont typeface="Arial" pitchFamily="34" charset="0"/>
              <a:buChar char="•"/>
            </a:pPr>
            <a:endParaRPr lang="pt-PT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Suas últimas palavras foram: “eu estou pronto”;</a:t>
            </a:r>
          </a:p>
          <a:p>
            <a:pPr algn="just">
              <a:buFont typeface="Arial" pitchFamily="34" charset="0"/>
              <a:buChar char="•"/>
            </a:pPr>
            <a:endParaRPr lang="pt-BR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Vygotsky</a:t>
            </a:r>
            <a:r>
              <a:rPr lang="pt-B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foi enterrado em Moscou; Ele tinha apenas 37 anos de idade</a:t>
            </a:r>
            <a:endParaRPr lang="pt-PT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pt-PT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pt-BR" b="1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pt-BR" b="1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pt-BR" b="1" dirty="0">
              <a:solidFill>
                <a:schemeClr val="tx1"/>
              </a:solidFill>
            </a:endParaRPr>
          </a:p>
          <a:p>
            <a:pPr algn="just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42910" y="142852"/>
            <a:ext cx="22145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pt-BR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Biografia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8243918" cy="1285883"/>
          </a:xfrm>
        </p:spPr>
        <p:txBody>
          <a:bodyPr>
            <a:normAutofit/>
          </a:bodyPr>
          <a:lstStyle/>
          <a:p>
            <a:r>
              <a:rPr lang="pt-BR" b="1" dirty="0" smtClean="0"/>
              <a:t>  LEV SEMJONOVITSCH VYGOTSKY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4348" y="2071678"/>
            <a:ext cx="8143932" cy="4572032"/>
          </a:xfrm>
        </p:spPr>
        <p:txBody>
          <a:bodyPr>
            <a:norm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pt-B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Durante o governo de Stalin (1924 – 1953), </a:t>
            </a:r>
            <a:r>
              <a:rPr lang="pt-BR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Vygotsky</a:t>
            </a:r>
            <a:r>
              <a:rPr lang="pt-B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começou a receber severas criticas;</a:t>
            </a:r>
          </a:p>
          <a:p>
            <a:pPr algn="just">
              <a:spcBef>
                <a:spcPct val="50000"/>
              </a:spcBef>
            </a:pPr>
            <a:endParaRPr lang="pt-BR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pt-B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Após sua morte, teve publicação de sua obra proibida na União Soviética, em 1936;</a:t>
            </a:r>
          </a:p>
          <a:p>
            <a:pPr algn="just">
              <a:spcBef>
                <a:spcPct val="50000"/>
              </a:spcBef>
            </a:pPr>
            <a:endParaRPr lang="pt-BR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pt-B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Foi redescoberta em 1956 e no Brasil somente em 1984.</a:t>
            </a:r>
          </a:p>
          <a:p>
            <a:pPr algn="just">
              <a:buFont typeface="Arial" pitchFamily="34" charset="0"/>
              <a:buChar char="•"/>
            </a:pPr>
            <a:endParaRPr lang="pt-PT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pt-BR" b="1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pt-BR" b="1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pt-BR" b="1" dirty="0">
              <a:solidFill>
                <a:schemeClr val="tx1"/>
              </a:solidFill>
            </a:endParaRPr>
          </a:p>
          <a:p>
            <a:pPr algn="just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42910" y="142852"/>
            <a:ext cx="22145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pt-BR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t-BR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Biografia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8458200" cy="1428759"/>
          </a:xfrm>
        </p:spPr>
        <p:txBody>
          <a:bodyPr/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VYGOTSKY E A EDUCAÇÃO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24" y="1928802"/>
            <a:ext cx="4572032" cy="4643470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Sua teoria se baseava em pensamentos contrários ao de Piaget;</a:t>
            </a:r>
          </a:p>
          <a:p>
            <a:pPr algn="just">
              <a:buFont typeface="Arial" pitchFamily="34" charset="0"/>
              <a:buChar char="•"/>
            </a:pPr>
            <a:endParaRPr lang="pt-BR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pt-BR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Vygotsky</a:t>
            </a: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direcionava sua atividade científica, para a pesquisa no campo da psicologia infantil, tendo como objetivo o processo formal de ensino-aprendizagem.</a:t>
            </a:r>
          </a:p>
          <a:p>
            <a:pPr algn="just">
              <a:buFont typeface="Arial" pitchFamily="34" charset="0"/>
              <a:buChar char="•"/>
            </a:pPr>
            <a:endParaRPr lang="pt-BR" b="1" dirty="0" smtClean="0">
              <a:solidFill>
                <a:srgbClr val="003300"/>
              </a:solidFill>
            </a:endParaRPr>
          </a:p>
          <a:p>
            <a:endParaRPr lang="pt-BR" b="1" dirty="0" smtClean="0">
              <a:solidFill>
                <a:srgbClr val="003300"/>
              </a:solidFill>
            </a:endParaRP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785786" y="214290"/>
            <a:ext cx="40005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VYGOTSKY E A EDUCAÇÃO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285992"/>
            <a:ext cx="3370139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8458200" cy="1428759"/>
          </a:xfrm>
        </p:spPr>
        <p:txBody>
          <a:bodyPr/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VYGOTSKY E A EDUCAÇÃO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72000" y="1928802"/>
            <a:ext cx="4357718" cy="4643470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pt-BR" sz="3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Uma abordagem </a:t>
            </a:r>
            <a:r>
              <a:rPr lang="pt-BR" sz="33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vigotskiana</a:t>
            </a:r>
            <a:r>
              <a:rPr lang="pt-BR" sz="3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 educação não deve apenas analisar o ensino e a aprendizagem como parte de práticas instrucionais existentes, mas deve criar atividades instrucionais fundamentalmente novas e avançadas. </a:t>
            </a:r>
          </a:p>
          <a:p>
            <a:pPr>
              <a:buFont typeface="Arial" pitchFamily="34" charset="0"/>
              <a:buChar char="•"/>
            </a:pPr>
            <a:endParaRPr lang="pt-BR" b="1" dirty="0" smtClean="0">
              <a:solidFill>
                <a:srgbClr val="003300"/>
              </a:solidFill>
            </a:endParaRPr>
          </a:p>
          <a:p>
            <a:endParaRPr lang="pt-BR" b="1" dirty="0" smtClean="0">
              <a:solidFill>
                <a:srgbClr val="003300"/>
              </a:solidFill>
            </a:endParaRP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785786" y="214290"/>
            <a:ext cx="40005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VYGOTSKY E A EDUCAÇÃO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5" descr="IMG_367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857364"/>
            <a:ext cx="3856690" cy="4643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613</Words>
  <Application>Microsoft Office PowerPoint</Application>
  <PresentationFormat>Apresentação na tela (4:3)</PresentationFormat>
  <Paragraphs>104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Slide 1</vt:lpstr>
      <vt:lpstr>Vygotsky e suas contribuições - ensino como processo social </vt:lpstr>
      <vt:lpstr>  LEV SEMJONOVITSCH VYGOTSKY</vt:lpstr>
      <vt:lpstr>  LEV SEMJONOVITSCH VYGOTSKY</vt:lpstr>
      <vt:lpstr>  LEV SEMJONOVITSCH VYGOTSKY</vt:lpstr>
      <vt:lpstr>  LEV SEMJONOVITSCH VYGOTSKY</vt:lpstr>
      <vt:lpstr>  LEV SEMJONOVITSCH VYGOTSKY</vt:lpstr>
      <vt:lpstr>VYGOTSKY E A EDUCAÇÃO</vt:lpstr>
      <vt:lpstr>VYGOTSKY E A EDUCAÇÃO</vt:lpstr>
      <vt:lpstr>MEDIAÇÃO SIMBÓLICA</vt:lpstr>
      <vt:lpstr>LINGUAGEM</vt:lpstr>
      <vt:lpstr>PENSAMENTO E LINGUAGEM</vt:lpstr>
      <vt:lpstr>NÍVEIS DE DESENVOLVIMENTO</vt:lpstr>
      <vt:lpstr>ZONA DE DESENVOLVIMENTO PROXIMAL</vt:lpstr>
      <vt:lpstr>QUATRO ESTÁGIOS DA ZONA DE DESENVOLVIMENTO PROXIMAL</vt:lpstr>
      <vt:lpstr>Slide 16</vt:lpstr>
      <vt:lpstr>Slide 17</vt:lpstr>
    </vt:vector>
  </TitlesOfParts>
  <Company>Júnior Gravações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Júnior Gravações</dc:creator>
  <cp:lastModifiedBy>Júnior Gravações</cp:lastModifiedBy>
  <cp:revision>25</cp:revision>
  <dcterms:created xsi:type="dcterms:W3CDTF">2011-06-22T11:21:25Z</dcterms:created>
  <dcterms:modified xsi:type="dcterms:W3CDTF">2011-07-07T12:52:42Z</dcterms:modified>
</cp:coreProperties>
</file>